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 snapToObjects="1">
      <p:cViewPr varScale="1">
        <p:scale>
          <a:sx n="75" d="100"/>
          <a:sy n="75" d="100"/>
        </p:scale>
        <p:origin x="1768" y="17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60471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"/><Relationship Id="rId7" Type="http://schemas.openxmlformats.org/officeDocument/2006/relationships/image" Target="../media/image13.tiff"/><Relationship Id="rId8" Type="http://schemas.openxmlformats.org/officeDocument/2006/relationships/image" Target="../media/image14.tif"/><Relationship Id="rId9" Type="http://schemas.openxmlformats.org/officeDocument/2006/relationships/image" Target="../media/image15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hyperlink" Target="https://www.youtube.com/watch?v=3PmVJQUCm4E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7.tiff"/><Relationship Id="rId5" Type="http://schemas.openxmlformats.org/officeDocument/2006/relationships/image" Target="../media/image18.ti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1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2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3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5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9.ti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31.tiff"/><Relationship Id="rId5" Type="http://schemas.openxmlformats.org/officeDocument/2006/relationships/image" Target="../media/image32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33.g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hyperlink" Target="https://create.kahoot.it/kahoots/my-kahoots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jpeg"/><Relationship Id="rId5" Type="http://schemas.openxmlformats.org/officeDocument/2006/relationships/image" Target="../media/image6.ti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338" y="-29237"/>
            <a:ext cx="13017574" cy="8881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Preparing for a Canadian Winter"/>
          <p:cNvSpPr txBox="1">
            <a:spLocks noGrp="1"/>
          </p:cNvSpPr>
          <p:nvPr>
            <p:ph type="title" idx="4294967295"/>
          </p:nvPr>
        </p:nvSpPr>
        <p:spPr>
          <a:xfrm>
            <a:off x="1270000" y="1829088"/>
            <a:ext cx="10464800" cy="3302001"/>
          </a:xfrm>
          <a:prstGeom prst="rect">
            <a:avLst/>
          </a:prstGeom>
        </p:spPr>
        <p:txBody>
          <a:bodyPr anchor="b"/>
          <a:lstStyle>
            <a:lvl1pPr>
              <a:defRPr sz="9500">
                <a:solidFill>
                  <a:srgbClr val="000000"/>
                </a:solidFill>
              </a:defRPr>
            </a:lvl1pPr>
          </a:lstStyle>
          <a:p>
            <a:r>
              <a:rPr dirty="0"/>
              <a:t>Preparing for a Canadian Winter</a:t>
            </a:r>
          </a:p>
        </p:txBody>
      </p:sp>
      <p:sp>
        <p:nvSpPr>
          <p:cNvPr id="122" name="By:  Adam Read &amp; Jenna Pinkney"/>
          <p:cNvSpPr txBox="1">
            <a:spLocks noGrp="1"/>
          </p:cNvSpPr>
          <p:nvPr>
            <p:ph type="body" sz="quarter" idx="4294967295"/>
          </p:nvPr>
        </p:nvSpPr>
        <p:spPr>
          <a:xfrm>
            <a:off x="1270000" y="8113614"/>
            <a:ext cx="10464800" cy="11303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>
                <a:solidFill>
                  <a:srgbClr val="000000"/>
                </a:solidFill>
              </a:defRPr>
            </a:lvl1pPr>
          </a:lstStyle>
          <a:p>
            <a:r>
              <a:t>By:  Adam Read &amp; Jenna Pinkney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Black I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Black Ice</a:t>
            </a:r>
          </a:p>
        </p:txBody>
      </p:sp>
      <p:sp>
        <p:nvSpPr>
          <p:cNvPr id="171" name="Very slippery layer of ice!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80347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buClrTx/>
              <a:defRPr sz="2592">
                <a:solidFill>
                  <a:srgbClr val="000000"/>
                </a:solidFill>
              </a:defRPr>
            </a:pPr>
            <a:r>
              <a:t>Very slippery layer of ice!</a:t>
            </a:r>
          </a:p>
          <a:p>
            <a:pPr marL="360045" indent="-360045" defTabSz="473201">
              <a:spcBef>
                <a:spcPts val="3400"/>
              </a:spcBef>
              <a:buClrTx/>
              <a:defRPr sz="2592">
                <a:solidFill>
                  <a:srgbClr val="000000"/>
                </a:solidFill>
              </a:defRPr>
            </a:pPr>
            <a:r>
              <a:t>Usually forms with a sudden increase and decrease in temperature</a:t>
            </a:r>
          </a:p>
          <a:p>
            <a:pPr marL="360045" indent="-360045" defTabSz="473201">
              <a:spcBef>
                <a:spcPts val="3400"/>
              </a:spcBef>
              <a:buClrTx/>
              <a:defRPr sz="2592">
                <a:solidFill>
                  <a:srgbClr val="000000"/>
                </a:solidFill>
              </a:defRPr>
            </a:pPr>
            <a:r>
              <a:t>Causes snow on roads, sidewalks and driveways to melt and re-freeze quickly</a:t>
            </a:r>
          </a:p>
          <a:p>
            <a:pPr marL="360045" indent="-360045" defTabSz="473201">
              <a:spcBef>
                <a:spcPts val="3400"/>
              </a:spcBef>
              <a:buClrTx/>
              <a:defRPr sz="2592">
                <a:solidFill>
                  <a:srgbClr val="000000"/>
                </a:solidFill>
              </a:defRPr>
            </a:pPr>
            <a:r>
              <a:t>Also forms when snow or light rain falls on frozen concrete, turning it into a thin layer of ice on contact​</a:t>
            </a:r>
          </a:p>
          <a:p>
            <a:pPr marL="360045" indent="-360045" defTabSz="473201">
              <a:spcBef>
                <a:spcPts val="3400"/>
              </a:spcBef>
              <a:buClrTx/>
              <a:defRPr sz="2592">
                <a:solidFill>
                  <a:srgbClr val="000000"/>
                </a:solidFill>
              </a:defRPr>
            </a:pPr>
            <a:r>
              <a:t>Black ice can look like wet concrete or pavement but it is much more slippery!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2167" y="794781"/>
            <a:ext cx="4204701" cy="2367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Blizzard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Blizzard</a:t>
            </a:r>
          </a:p>
        </p:txBody>
      </p:sp>
      <p:sp>
        <p:nvSpPr>
          <p:cNvPr id="177" name="Is a severe snow storm with very strong winds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7925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buClrTx/>
              <a:defRPr sz="2464">
                <a:solidFill>
                  <a:srgbClr val="000000"/>
                </a:solidFill>
              </a:defRPr>
            </a:pPr>
            <a:r>
              <a:t>Is a severe snow storm with very strong winds</a:t>
            </a:r>
          </a:p>
          <a:p>
            <a:pPr marL="342264" indent="-342264" defTabSz="449833">
              <a:spcBef>
                <a:spcPts val="3200"/>
              </a:spcBef>
              <a:buClrTx/>
              <a:defRPr sz="2464">
                <a:solidFill>
                  <a:srgbClr val="000000"/>
                </a:solidFill>
              </a:defRPr>
            </a:pPr>
            <a:r>
              <a:t>May experience very high winds and whiteouts (snow blowing everywhere)</a:t>
            </a:r>
          </a:p>
          <a:p>
            <a:pPr marL="342264" indent="-342264" defTabSz="449833">
              <a:spcBef>
                <a:spcPts val="3200"/>
              </a:spcBef>
              <a:buClrTx/>
              <a:defRPr sz="2464">
                <a:solidFill>
                  <a:srgbClr val="000000"/>
                </a:solidFill>
              </a:defRPr>
            </a:pPr>
            <a:r>
              <a:t>Snow accumulation can be significant</a:t>
            </a:r>
          </a:p>
          <a:p>
            <a:pPr marL="342264" indent="-342264" defTabSz="449833">
              <a:spcBef>
                <a:spcPts val="3200"/>
              </a:spcBef>
              <a:buClrTx/>
              <a:defRPr sz="2464">
                <a:solidFill>
                  <a:srgbClr val="000000"/>
                </a:solidFill>
              </a:defRPr>
            </a:pPr>
            <a:r>
              <a:t>It becomes difficult to walk and drive - it is advised to stay inside if possible</a:t>
            </a:r>
          </a:p>
          <a:p>
            <a:pPr marL="342264" indent="-342264" defTabSz="449833">
              <a:spcBef>
                <a:spcPts val="3200"/>
              </a:spcBef>
              <a:buClrTx/>
              <a:defRPr sz="2464">
                <a:solidFill>
                  <a:srgbClr val="000000"/>
                </a:solidFill>
              </a:defRPr>
            </a:pPr>
            <a:r>
              <a:t>Rarely happens in Windsor but can be dangerous</a:t>
            </a:r>
          </a:p>
          <a:p>
            <a:pPr marL="342264" indent="-342264" defTabSz="449833">
              <a:spcBef>
                <a:spcPts val="3200"/>
              </a:spcBef>
              <a:buClrTx/>
              <a:defRPr sz="2464">
                <a:solidFill>
                  <a:srgbClr val="000000"/>
                </a:solidFill>
              </a:defRPr>
            </a:pPr>
            <a:r>
              <a:t>If you live off campus - ask your landlord who is responsible for shovelling your walkway and driveway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Driving Safety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Driving Safety</a:t>
            </a:r>
          </a:p>
        </p:txBody>
      </p:sp>
      <p:sp>
        <p:nvSpPr>
          <p:cNvPr id="182" name="Stay alert. Slow down. Stay in control.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85377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Stay alert. Slow down. Stay in control.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Drive according to road conditions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Clear snow and ice before driving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Consider winter tires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Leave space, do not tailgate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93541" y="2138466"/>
            <a:ext cx="4433206" cy="2823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944" y="5758598"/>
            <a:ext cx="5816169" cy="366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Biking Safety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Biking Safety</a:t>
            </a:r>
          </a:p>
        </p:txBody>
      </p:sp>
      <p:sp>
        <p:nvSpPr>
          <p:cNvPr id="189" name="Stay where the snow has been plowed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85564"/>
          </a:xfrm>
          <a:prstGeom prst="rect">
            <a:avLst/>
          </a:prstGeom>
        </p:spPr>
        <p:txBody>
          <a:bodyPr/>
          <a:lstStyle/>
          <a:p>
            <a:pPr marL="333375" indent="-333375" defTabSz="438150">
              <a:spcBef>
                <a:spcPts val="3100"/>
              </a:spcBef>
              <a:buClrTx/>
              <a:defRPr sz="2400">
                <a:solidFill>
                  <a:srgbClr val="000000"/>
                </a:solidFill>
              </a:defRPr>
            </a:pPr>
            <a:r>
              <a:t>Stay where the snow has been plowed</a:t>
            </a:r>
          </a:p>
          <a:p>
            <a:pPr marL="333375" indent="-333375" defTabSz="438150">
              <a:spcBef>
                <a:spcPts val="3100"/>
              </a:spcBef>
              <a:buClrTx/>
              <a:defRPr sz="2400">
                <a:solidFill>
                  <a:srgbClr val="000000"/>
                </a:solidFill>
              </a:defRPr>
            </a:pPr>
            <a:r>
              <a:t>Slow down and stay alert for ice patches</a:t>
            </a:r>
          </a:p>
          <a:p>
            <a:pPr marL="333375" indent="-333375" defTabSz="438150">
              <a:spcBef>
                <a:spcPts val="3100"/>
              </a:spcBef>
              <a:buClrTx/>
              <a:defRPr sz="2400">
                <a:solidFill>
                  <a:srgbClr val="000000"/>
                </a:solidFill>
              </a:defRPr>
            </a:pPr>
            <a:r>
              <a:t>Use rear breaks only to avoid sliding out</a:t>
            </a:r>
          </a:p>
          <a:p>
            <a:pPr marL="333375" indent="-333375" defTabSz="438150">
              <a:spcBef>
                <a:spcPts val="3100"/>
              </a:spcBef>
              <a:buClrTx/>
              <a:defRPr sz="2400">
                <a:solidFill>
                  <a:srgbClr val="000000"/>
                </a:solidFill>
              </a:defRPr>
            </a:pPr>
            <a:r>
              <a:t>WATCH OUT - cars are less aware of bikers in the winter</a:t>
            </a:r>
          </a:p>
          <a:p>
            <a:pPr marL="333375" indent="-333375" defTabSz="438150">
              <a:spcBef>
                <a:spcPts val="3100"/>
              </a:spcBef>
              <a:buClrTx/>
              <a:defRPr sz="2400">
                <a:solidFill>
                  <a:srgbClr val="000000"/>
                </a:solidFill>
              </a:defRPr>
            </a:pPr>
            <a:r>
              <a:t>Use lights and reflectors on the front and back of your bike</a:t>
            </a:r>
          </a:p>
          <a:p>
            <a:pPr marL="333375" indent="-333375" defTabSz="438150">
              <a:spcBef>
                <a:spcPts val="3100"/>
              </a:spcBef>
              <a:buClrTx/>
              <a:defRPr sz="2400">
                <a:solidFill>
                  <a:srgbClr val="000000"/>
                </a:solidFill>
              </a:defRPr>
            </a:pPr>
            <a:r>
              <a:t>Alternate tires - some have a wider tube, others have spikes</a:t>
            </a:r>
          </a:p>
          <a:p>
            <a:pPr marL="333375" indent="-333375" defTabSz="438150">
              <a:spcBef>
                <a:spcPts val="3100"/>
              </a:spcBef>
              <a:buClrTx/>
              <a:defRPr sz="2400">
                <a:solidFill>
                  <a:srgbClr val="000000"/>
                </a:solidFill>
              </a:defRPr>
            </a:pPr>
            <a:r>
              <a:t>Dress warm - extra layers help protect from the wind while riding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lothing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Clothing</a:t>
            </a:r>
          </a:p>
        </p:txBody>
      </p:sp>
      <p:sp>
        <p:nvSpPr>
          <p:cNvPr id="194" name="Layers! Layers! Layers!…"/>
          <p:cNvSpPr txBox="1">
            <a:spLocks noGrp="1"/>
          </p:cNvSpPr>
          <p:nvPr>
            <p:ph type="body" sz="quarter" idx="4294967295"/>
          </p:nvPr>
        </p:nvSpPr>
        <p:spPr>
          <a:xfrm>
            <a:off x="1493067" y="2050232"/>
            <a:ext cx="4856631" cy="5080409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Layers! Layers! Layers!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Hats (touques)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Gloves/Mittens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Scarves</a:t>
            </a:r>
          </a:p>
        </p:txBody>
      </p:sp>
      <p:sp>
        <p:nvSpPr>
          <p:cNvPr id="195" name="Coats…"/>
          <p:cNvSpPr txBox="1"/>
          <p:nvPr/>
        </p:nvSpPr>
        <p:spPr>
          <a:xfrm>
            <a:off x="7105237" y="2050232"/>
            <a:ext cx="4600073" cy="508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3200" b="0">
                <a:solidFill>
                  <a:srgbClr val="000000"/>
                </a:solidFill>
              </a:defRPr>
            </a:pPr>
            <a:r>
              <a:t>Coats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200" b="0">
                <a:solidFill>
                  <a:srgbClr val="000000"/>
                </a:solidFill>
              </a:defRPr>
            </a:pPr>
            <a:r>
              <a:t>Long Underwear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200" b="0">
                <a:solidFill>
                  <a:srgbClr val="000000"/>
                </a:solidFill>
              </a:defRPr>
            </a:pPr>
            <a:r>
              <a:t>Boots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200" b="0">
                <a:solidFill>
                  <a:srgbClr val="000000"/>
                </a:solidFill>
              </a:defRPr>
            </a:pPr>
            <a:r>
              <a:t>Socks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Good Brand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Good Brands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0169" y="1998015"/>
            <a:ext cx="5978828" cy="1560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31092" y="4790814"/>
            <a:ext cx="5371395" cy="2545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14" t="3572" r="10414" b="3572"/>
          <a:stretch>
            <a:fillRect/>
          </a:stretch>
        </p:blipFill>
        <p:spPr>
          <a:xfrm>
            <a:off x="871994" y="6065786"/>
            <a:ext cx="2246742" cy="2635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07503" y="2842223"/>
            <a:ext cx="5018462" cy="112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3357" y="3949892"/>
            <a:ext cx="5832548" cy="162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620932" y="5961011"/>
            <a:ext cx="2794001" cy="284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Where to Shop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Where to Shop</a:t>
            </a:r>
          </a:p>
        </p:txBody>
      </p:sp>
      <p:sp>
        <p:nvSpPr>
          <p:cNvPr id="210" name="Devonshire mall: Boathouse, Hudson’s Bay, Sport Check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9726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Devonshire mall: Boathouse, Hudson’s Bay, Sport Check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Winners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Joe Fresh (The Real Canadian Superstore)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Walmart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Cheaper Alternativ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Cheaper Alternatives</a:t>
            </a:r>
          </a:p>
        </p:txBody>
      </p:sp>
      <p:sp>
        <p:nvSpPr>
          <p:cNvPr id="215" name="STK Thrift Store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8111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STK Thrift Store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Value Village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Goodwill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Facebook (Marketplace)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ough &amp; Sneeze Etiquett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>
                <a:solidFill>
                  <a:srgbClr val="000000"/>
                </a:solidFill>
              </a:defRPr>
            </a:lvl1pPr>
          </a:lstStyle>
          <a:p>
            <a:r>
              <a:t>Cough &amp; Sneeze Etiquette</a:t>
            </a:r>
          </a:p>
        </p:txBody>
      </p:sp>
      <p:pic>
        <p:nvPicPr>
          <p:cNvPr id="220" name="Messages Image(2840300014).jpeg" descr="Messages Image(2840300014)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7453" y="2414372"/>
            <a:ext cx="5849894" cy="5640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Hand Hygien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Hand Hygiene</a:t>
            </a:r>
          </a:p>
        </p:txBody>
      </p:sp>
      <p:sp>
        <p:nvSpPr>
          <p:cNvPr id="225" name="When to use alcohol-based hand sanitizer :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7117"/>
          </a:xfrm>
          <a:prstGeom prst="rect">
            <a:avLst/>
          </a:prstGeom>
        </p:spPr>
        <p:txBody>
          <a:bodyPr/>
          <a:lstStyle/>
          <a:p>
            <a:pPr marL="320040" indent="-320040" defTabSz="420624">
              <a:spcBef>
                <a:spcPts val="3000"/>
              </a:spcBef>
              <a:buClrTx/>
              <a:defRPr sz="2304">
                <a:solidFill>
                  <a:srgbClr val="000000"/>
                </a:solidFill>
              </a:defRPr>
            </a:pPr>
            <a:r>
              <a:t>When to use alcohol-based hand sanitizer​:</a:t>
            </a:r>
          </a:p>
          <a:p>
            <a:pPr marL="640080" lvl="1" indent="-320040" defTabSz="420624">
              <a:spcBef>
                <a:spcPts val="1200"/>
              </a:spcBef>
              <a:buClrTx/>
              <a:defRPr sz="2304">
                <a:solidFill>
                  <a:srgbClr val="000000"/>
                </a:solidFill>
              </a:defRPr>
            </a:pPr>
            <a:r>
              <a:t>No access to water</a:t>
            </a:r>
          </a:p>
          <a:p>
            <a:pPr marL="640080" lvl="1" indent="-320040" defTabSz="420624">
              <a:spcBef>
                <a:spcPts val="1200"/>
              </a:spcBef>
              <a:buClrTx/>
              <a:defRPr sz="2304">
                <a:solidFill>
                  <a:srgbClr val="000000"/>
                </a:solidFill>
              </a:defRPr>
            </a:pPr>
            <a:r>
              <a:t>Hands are not visibly dirty</a:t>
            </a:r>
          </a:p>
          <a:p>
            <a:pPr marL="320040" indent="-320040" defTabSz="420624">
              <a:spcBef>
                <a:spcPts val="3000"/>
              </a:spcBef>
              <a:buClrTx/>
              <a:defRPr sz="2304">
                <a:solidFill>
                  <a:srgbClr val="000000"/>
                </a:solidFill>
              </a:defRPr>
            </a:pPr>
            <a:r>
              <a:t>When to wash your hands:</a:t>
            </a:r>
          </a:p>
          <a:p>
            <a:pPr marL="640080" lvl="1" indent="-320040" defTabSz="420624">
              <a:spcBef>
                <a:spcPts val="1200"/>
              </a:spcBef>
              <a:buClrTx/>
              <a:defRPr sz="2304">
                <a:solidFill>
                  <a:srgbClr val="000000"/>
                </a:solidFill>
              </a:defRPr>
            </a:pPr>
            <a:r>
              <a:t>Visibly dirty</a:t>
            </a:r>
          </a:p>
          <a:p>
            <a:pPr marL="640080" lvl="1" indent="-320040" defTabSz="420624">
              <a:spcBef>
                <a:spcPts val="1200"/>
              </a:spcBef>
              <a:buClrTx/>
              <a:defRPr sz="2304">
                <a:solidFill>
                  <a:srgbClr val="000000"/>
                </a:solidFill>
              </a:defRPr>
            </a:pPr>
            <a:r>
              <a:t>After using the toilet</a:t>
            </a:r>
          </a:p>
          <a:p>
            <a:pPr marL="640080" lvl="1" indent="-320040" defTabSz="420624">
              <a:spcBef>
                <a:spcPts val="1200"/>
              </a:spcBef>
              <a:buClrTx/>
              <a:defRPr sz="2304">
                <a:solidFill>
                  <a:srgbClr val="000000"/>
                </a:solidFill>
              </a:defRPr>
            </a:pPr>
            <a:r>
              <a:t>Before eating or handling food</a:t>
            </a:r>
          </a:p>
          <a:p>
            <a:pPr marL="640080" lvl="1" indent="-320040" defTabSz="420624">
              <a:spcBef>
                <a:spcPts val="1200"/>
              </a:spcBef>
              <a:buClrTx/>
              <a:defRPr sz="2304">
                <a:solidFill>
                  <a:srgbClr val="000000"/>
                </a:solidFill>
              </a:defRPr>
            </a:pPr>
            <a:r>
              <a:t>After contact with contaminated surfaces (e.g., garbage bins, cleaning cloths)</a:t>
            </a:r>
          </a:p>
          <a:p>
            <a:pPr marL="640080" lvl="1" indent="-320040" defTabSz="420624">
              <a:spcBef>
                <a:spcPts val="1200"/>
              </a:spcBef>
              <a:buClrTx/>
              <a:defRPr sz="2304">
                <a:solidFill>
                  <a:srgbClr val="000000"/>
                </a:solidFill>
              </a:defRPr>
            </a:pPr>
            <a:r>
              <a:t>After coughing or sneezing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3" cstate="email">
            <a:alphaModFix amt="74905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Quick Discussion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Quick Discussion</a:t>
            </a:r>
          </a:p>
        </p:txBody>
      </p:sp>
      <p:sp>
        <p:nvSpPr>
          <p:cNvPr id="127" name="Who has experienced Winter before?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9664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Who has experienced Winter before?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What do you already know about Winter?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Hand Hygien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Hand Hygiene</a:t>
            </a:r>
          </a:p>
        </p:txBody>
      </p:sp>
      <p:sp>
        <p:nvSpPr>
          <p:cNvPr id="230" name="https://www.youtube.com/watch?v=3PmVJQUCm4E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7117"/>
          </a:xfrm>
          <a:prstGeom prst="rect">
            <a:avLst/>
          </a:prstGeom>
        </p:spPr>
        <p:txBody>
          <a:bodyPr/>
          <a:lstStyle>
            <a:lvl1pPr>
              <a:buClrTx/>
              <a:defRPr u="sng">
                <a:solidFill>
                  <a:srgbClr val="000000"/>
                </a:solidFill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https://www.youtube.com/watch?v=3PmVJQUCm4E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Personal Hygien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Personal Hygiene</a:t>
            </a:r>
          </a:p>
        </p:txBody>
      </p:sp>
      <p:sp>
        <p:nvSpPr>
          <p:cNvPr id="235" name="Despite the cold weather, your body still sweats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9353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Despite the cold weather, your body still sweats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Body odours are caused by a combination of factors including:</a:t>
            </a:r>
          </a:p>
          <a:p>
            <a:pPr lvl="1">
              <a:spcBef>
                <a:spcPts val="500"/>
              </a:spcBef>
              <a:buClrTx/>
              <a:defRPr>
                <a:solidFill>
                  <a:srgbClr val="000000"/>
                </a:solidFill>
              </a:defRPr>
            </a:pPr>
            <a:r>
              <a:t>Chemicals in sweat</a:t>
            </a:r>
          </a:p>
          <a:p>
            <a:pPr lvl="1">
              <a:spcBef>
                <a:spcPts val="500"/>
              </a:spcBef>
              <a:buClrTx/>
              <a:defRPr>
                <a:solidFill>
                  <a:srgbClr val="000000"/>
                </a:solidFill>
              </a:defRPr>
            </a:pPr>
            <a:r>
              <a:t>Bacteria that live on the skin</a:t>
            </a:r>
          </a:p>
          <a:p>
            <a:pPr lvl="1">
              <a:spcBef>
                <a:spcPts val="500"/>
              </a:spcBef>
              <a:buClrTx/>
              <a:defRPr>
                <a:solidFill>
                  <a:srgbClr val="000000"/>
                </a:solidFill>
              </a:defRPr>
            </a:pPr>
            <a:r>
              <a:t>Unwashed clothes such as underwear and socks</a:t>
            </a:r>
          </a:p>
          <a:p>
            <a:pPr lvl="1">
              <a:spcBef>
                <a:spcPts val="500"/>
              </a:spcBef>
              <a:buClrTx/>
              <a:defRPr>
                <a:solidFill>
                  <a:srgbClr val="000000"/>
                </a:solidFill>
              </a:defRPr>
            </a:pPr>
            <a:r>
              <a:t>The food that we cook with and eat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Personal Hygien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Personal Hygiene</a:t>
            </a:r>
          </a:p>
        </p:txBody>
      </p:sp>
      <p:sp>
        <p:nvSpPr>
          <p:cNvPr id="240" name="Why is it so important?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7117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Why is it so important?</a:t>
            </a:r>
          </a:p>
          <a:p>
            <a:pPr lvl="1">
              <a:spcBef>
                <a:spcPts val="1500"/>
              </a:spcBef>
              <a:buClrTx/>
              <a:defRPr>
                <a:solidFill>
                  <a:srgbClr val="000000"/>
                </a:solidFill>
              </a:defRPr>
            </a:pPr>
            <a:r>
              <a:t>Reduce unpleasant odours</a:t>
            </a:r>
          </a:p>
          <a:p>
            <a:pPr lvl="1">
              <a:spcBef>
                <a:spcPts val="1500"/>
              </a:spcBef>
              <a:buClrTx/>
              <a:defRPr>
                <a:solidFill>
                  <a:srgbClr val="000000"/>
                </a:solidFill>
              </a:defRPr>
            </a:pPr>
            <a:r>
              <a:t>Minimize illness</a:t>
            </a:r>
          </a:p>
          <a:p>
            <a:pPr lvl="1">
              <a:spcBef>
                <a:spcPts val="1500"/>
              </a:spcBef>
              <a:buClrTx/>
              <a:defRPr>
                <a:solidFill>
                  <a:srgbClr val="000000"/>
                </a:solidFill>
              </a:defRPr>
            </a:pPr>
            <a:r>
              <a:t>Maintain professional appearance at school and work</a:t>
            </a:r>
          </a:p>
          <a:p>
            <a:pPr lvl="1">
              <a:spcBef>
                <a:spcPts val="1500"/>
              </a:spcBef>
              <a:buClrTx/>
              <a:defRPr>
                <a:solidFill>
                  <a:srgbClr val="000000"/>
                </a:solidFill>
              </a:defRPr>
            </a:pPr>
            <a:r>
              <a:t>Avoid judgment from peers and potential employers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Personal Hygien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Personal Hygiene</a:t>
            </a:r>
          </a:p>
        </p:txBody>
      </p:sp>
      <p:sp>
        <p:nvSpPr>
          <p:cNvPr id="245" name="Remember that body odours are not only on the body!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7117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Remember that body odours are not only on the body!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Change your clothes on a daily basis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Wash clothes at least once a week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Include winter clothes in your load of wash (coats, hats, mitts, scarves, and boot liners)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Real Shower vs.…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>
                <a:solidFill>
                  <a:srgbClr val="000000"/>
                </a:solidFill>
              </a:defRPr>
            </a:pPr>
            <a:r>
              <a:t>Real Shower vs.</a:t>
            </a:r>
          </a:p>
          <a:p>
            <a:pPr defTabSz="484886">
              <a:defRPr sz="6640">
                <a:solidFill>
                  <a:srgbClr val="000000"/>
                </a:solidFill>
              </a:defRPr>
            </a:pPr>
            <a:r>
              <a:t>Shower in a Can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8175" y="2564519"/>
            <a:ext cx="3827706" cy="6807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08608" y="4672324"/>
            <a:ext cx="254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1" y="3022334"/>
            <a:ext cx="4618520" cy="4618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587" y="6169200"/>
            <a:ext cx="3693876" cy="221632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vs."/>
          <p:cNvSpPr txBox="1"/>
          <p:nvPr/>
        </p:nvSpPr>
        <p:spPr>
          <a:xfrm>
            <a:off x="5690774" y="4605036"/>
            <a:ext cx="1623252" cy="145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900">
                <a:solidFill>
                  <a:srgbClr val="000000"/>
                </a:solidFill>
              </a:defRPr>
            </a:lvl1pPr>
          </a:lstStyle>
          <a:p>
            <a:r>
              <a:t>vs.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480" y="916480"/>
            <a:ext cx="11985840" cy="7050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ip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Tips</a:t>
            </a:r>
          </a:p>
        </p:txBody>
      </p:sp>
      <p:sp>
        <p:nvSpPr>
          <p:cNvPr id="263" name="Windsor is the most Southern part of Canada - remember when travelling that other parts may be much colder…"/>
          <p:cNvSpPr txBox="1">
            <a:spLocks noGrp="1"/>
          </p:cNvSpPr>
          <p:nvPr>
            <p:ph type="body" idx="4294967295"/>
          </p:nvPr>
        </p:nvSpPr>
        <p:spPr>
          <a:xfrm>
            <a:off x="952500" y="1652756"/>
            <a:ext cx="11099801" cy="5076186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Windsor is the most Southern part of Canada - remember when travelling that other parts may be much colder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Drink warm beverages - hot chocolate, hot apple cider, soup, tea or coffee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Do not leave heaters or candles unattended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Make sure your hair is dry before going outside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34230" y="6497378"/>
            <a:ext cx="5902090" cy="3178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979200"/>
            <a:ext cx="13004801" cy="6925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4251444662_6227fe7e41_b.jpeg" descr="4251444662_6227fe7e41_b.jpe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85726" y="381300"/>
            <a:ext cx="9633167" cy="8120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obogganing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Tobogganing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400" y="2337136"/>
            <a:ext cx="11176000" cy="577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Canadian Winter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Canadian Winter</a:t>
            </a:r>
          </a:p>
        </p:txBody>
      </p:sp>
      <p:sp>
        <p:nvSpPr>
          <p:cNvPr id="132" name="Coldest season of the year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90035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Coldest season of the year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December 21st - March 20th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Cold weather can start in October and last until April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Days become shorter - becomes dark out earlier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Ice Skating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Ice Skating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392" y="2129404"/>
            <a:ext cx="11360016" cy="6387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kiing &amp; Snowboarding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Skiing &amp; Snowboarding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00" y="1960382"/>
            <a:ext cx="8000091" cy="427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859" y="5477200"/>
            <a:ext cx="7414254" cy="3260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Making Snowmen &amp; Snow Angel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>
                <a:solidFill>
                  <a:srgbClr val="000000"/>
                </a:solidFill>
              </a:defRPr>
            </a:lvl1pPr>
          </a:lstStyle>
          <a:p>
            <a:r>
              <a:t>Making Snowmen &amp; Snow Angels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277931" y="2518880"/>
            <a:ext cx="7073760" cy="4715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36722" y="4347087"/>
            <a:ext cx="6934918" cy="4247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97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Visit a Sugar Bush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Visit a Sugar Bush</a:t>
            </a:r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10" y="2093435"/>
            <a:ext cx="6050189" cy="4030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8026" y="4415558"/>
            <a:ext cx="6350001" cy="422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ummary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Summary</a:t>
            </a:r>
          </a:p>
        </p:txBody>
      </p:sp>
      <p:sp>
        <p:nvSpPr>
          <p:cNvPr id="305" name="Winter is EXTREMELY cold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7117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Winter is </a:t>
            </a:r>
            <a:r>
              <a:rPr b="1"/>
              <a:t>EXTREMELY</a:t>
            </a:r>
            <a:r>
              <a:t> cold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It is </a:t>
            </a:r>
            <a:r>
              <a:rPr b="1"/>
              <a:t>CRUCIAL</a:t>
            </a:r>
            <a:r>
              <a:t> to keep body warm during the winter 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Use </a:t>
            </a:r>
            <a:r>
              <a:rPr b="1"/>
              <a:t>CAUTION</a:t>
            </a:r>
            <a:r>
              <a:t> when driving or biking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Personal hygiene should </a:t>
            </a:r>
            <a:r>
              <a:rPr b="1"/>
              <a:t>NOT</a:t>
            </a:r>
            <a:r>
              <a:t> be neglected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Dress the ISC Nursing Students!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>
                <a:solidFill>
                  <a:srgbClr val="000000"/>
                </a:solidFill>
              </a:defRPr>
            </a:lvl1pPr>
          </a:lstStyle>
          <a:p>
            <a:r>
              <a:t>Dress the ISC Nursing Students!</a:t>
            </a:r>
          </a:p>
        </p:txBody>
      </p:sp>
      <p:pic>
        <p:nvPicPr>
          <p:cNvPr id="310" name="giphy.gif" descr="giphy.gi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1737" y="2490092"/>
            <a:ext cx="8721326" cy="5695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Kahoot!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Kahoot!</a:t>
            </a:r>
          </a:p>
        </p:txBody>
      </p:sp>
      <p:sp>
        <p:nvSpPr>
          <p:cNvPr id="315" name="https://create.kahoot.it/kahoots/my-kahoots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7117"/>
          </a:xfrm>
          <a:prstGeom prst="rect">
            <a:avLst/>
          </a:prstGeom>
        </p:spPr>
        <p:txBody>
          <a:bodyPr/>
          <a:lstStyle>
            <a:lvl1pPr>
              <a:buClrTx/>
              <a:defRPr u="sng">
                <a:solidFill>
                  <a:srgbClr val="000000"/>
                </a:solidFill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https://create.kahoot.it/kahoots/my-kahoots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ime for Questions!!!"/>
          <p:cNvSpPr txBox="1">
            <a:spLocks noGrp="1"/>
          </p:cNvSpPr>
          <p:nvPr>
            <p:ph type="title" idx="4294967295"/>
          </p:nvPr>
        </p:nvSpPr>
        <p:spPr>
          <a:xfrm>
            <a:off x="952499" y="3362228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Time for Questions!!!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338" y="-29237"/>
            <a:ext cx="13017574" cy="8881066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Thank  You"/>
          <p:cNvSpPr txBox="1">
            <a:spLocks noGrp="1"/>
          </p:cNvSpPr>
          <p:nvPr>
            <p:ph type="title" idx="4294967295"/>
          </p:nvPr>
        </p:nvSpPr>
        <p:spPr>
          <a:xfrm>
            <a:off x="1270000" y="3975042"/>
            <a:ext cx="10464800" cy="1803516"/>
          </a:xfrm>
          <a:prstGeom prst="rect">
            <a:avLst/>
          </a:prstGeom>
        </p:spPr>
        <p:txBody>
          <a:bodyPr anchor="b"/>
          <a:lstStyle>
            <a:lvl1pPr>
              <a:defRPr sz="9700">
                <a:solidFill>
                  <a:srgbClr val="000000"/>
                </a:solidFill>
              </a:defRPr>
            </a:lvl1pPr>
          </a:lstStyle>
          <a:p>
            <a:r>
              <a:t>Thank  You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emperatures in Windsor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9148">
              <a:defRPr sz="7519">
                <a:solidFill>
                  <a:srgbClr val="000000"/>
                </a:solidFill>
              </a:defRPr>
            </a:lvl1pPr>
          </a:lstStyle>
          <a:p>
            <a:r>
              <a:t>Temperatures in Windsor</a:t>
            </a:r>
          </a:p>
        </p:txBody>
      </p:sp>
      <p:sp>
        <p:nvSpPr>
          <p:cNvPr id="137" name="On an average of 116 days a year the temperature is at or below 0°C…"/>
          <p:cNvSpPr txBox="1">
            <a:spLocks noGrp="1"/>
          </p:cNvSpPr>
          <p:nvPr>
            <p:ph type="body" idx="4294967295"/>
          </p:nvPr>
        </p:nvSpPr>
        <p:spPr>
          <a:xfrm>
            <a:off x="1745837" y="2590800"/>
            <a:ext cx="10306463" cy="5075875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On an average of 116 days a year the temperature is at or below 0°C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Coldest nights can have lows in the -20’s°C (rare)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Windsor is surrounded by lakes - therefore the temperature feels even colder due to the amount of moisture in the air​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314" y="3077624"/>
            <a:ext cx="1899235" cy="5075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600" extrusionOk="0">
                <a:moveTo>
                  <a:pt x="10352" y="0"/>
                </a:moveTo>
                <a:cubicBezTo>
                  <a:pt x="10138" y="0"/>
                  <a:pt x="9474" y="259"/>
                  <a:pt x="9474" y="343"/>
                </a:cubicBezTo>
                <a:cubicBezTo>
                  <a:pt x="9474" y="388"/>
                  <a:pt x="9858" y="562"/>
                  <a:pt x="10460" y="789"/>
                </a:cubicBezTo>
                <a:cubicBezTo>
                  <a:pt x="11207" y="1070"/>
                  <a:pt x="11432" y="1176"/>
                  <a:pt x="11383" y="1225"/>
                </a:cubicBezTo>
                <a:cubicBezTo>
                  <a:pt x="11326" y="1280"/>
                  <a:pt x="11261" y="1268"/>
                  <a:pt x="10905" y="1137"/>
                </a:cubicBezTo>
                <a:cubicBezTo>
                  <a:pt x="10678" y="1053"/>
                  <a:pt x="10423" y="985"/>
                  <a:pt x="10343" y="985"/>
                </a:cubicBezTo>
                <a:cubicBezTo>
                  <a:pt x="10262" y="985"/>
                  <a:pt x="10011" y="1056"/>
                  <a:pt x="9780" y="1144"/>
                </a:cubicBezTo>
                <a:cubicBezTo>
                  <a:pt x="9434" y="1276"/>
                  <a:pt x="9378" y="1315"/>
                  <a:pt x="9461" y="1372"/>
                </a:cubicBezTo>
                <a:cubicBezTo>
                  <a:pt x="9516" y="1409"/>
                  <a:pt x="9979" y="1595"/>
                  <a:pt x="10491" y="1785"/>
                </a:cubicBezTo>
                <a:cubicBezTo>
                  <a:pt x="11352" y="2105"/>
                  <a:pt x="11555" y="2226"/>
                  <a:pt x="11333" y="2277"/>
                </a:cubicBezTo>
                <a:cubicBezTo>
                  <a:pt x="11286" y="2288"/>
                  <a:pt x="11197" y="2273"/>
                  <a:pt x="11130" y="2243"/>
                </a:cubicBezTo>
                <a:cubicBezTo>
                  <a:pt x="10948" y="2161"/>
                  <a:pt x="10709" y="2177"/>
                  <a:pt x="10410" y="2294"/>
                </a:cubicBezTo>
                <a:cubicBezTo>
                  <a:pt x="9958" y="2471"/>
                  <a:pt x="8909" y="2530"/>
                  <a:pt x="8615" y="2395"/>
                </a:cubicBezTo>
                <a:cubicBezTo>
                  <a:pt x="8563" y="2371"/>
                  <a:pt x="8410" y="2198"/>
                  <a:pt x="8272" y="2010"/>
                </a:cubicBezTo>
                <a:cubicBezTo>
                  <a:pt x="8135" y="1822"/>
                  <a:pt x="7997" y="1658"/>
                  <a:pt x="7966" y="1647"/>
                </a:cubicBezTo>
                <a:cubicBezTo>
                  <a:pt x="7890" y="1618"/>
                  <a:pt x="6835" y="1705"/>
                  <a:pt x="6715" y="1750"/>
                </a:cubicBezTo>
                <a:cubicBezTo>
                  <a:pt x="6650" y="1774"/>
                  <a:pt x="6657" y="1848"/>
                  <a:pt x="6742" y="1973"/>
                </a:cubicBezTo>
                <a:cubicBezTo>
                  <a:pt x="6829" y="2099"/>
                  <a:pt x="6841" y="2170"/>
                  <a:pt x="6774" y="2196"/>
                </a:cubicBezTo>
                <a:cubicBezTo>
                  <a:pt x="6607" y="2258"/>
                  <a:pt x="6401" y="2091"/>
                  <a:pt x="6072" y="1623"/>
                </a:cubicBezTo>
                <a:cubicBezTo>
                  <a:pt x="5902" y="1383"/>
                  <a:pt x="5722" y="1176"/>
                  <a:pt x="5671" y="1164"/>
                </a:cubicBezTo>
                <a:cubicBezTo>
                  <a:pt x="5620" y="1152"/>
                  <a:pt x="5315" y="1168"/>
                  <a:pt x="4996" y="1199"/>
                </a:cubicBezTo>
                <a:cubicBezTo>
                  <a:pt x="4307" y="1267"/>
                  <a:pt x="4314" y="1260"/>
                  <a:pt x="4663" y="1748"/>
                </a:cubicBezTo>
                <a:cubicBezTo>
                  <a:pt x="4798" y="1937"/>
                  <a:pt x="4893" y="2108"/>
                  <a:pt x="4874" y="2130"/>
                </a:cubicBezTo>
                <a:cubicBezTo>
                  <a:pt x="4855" y="2152"/>
                  <a:pt x="4360" y="2219"/>
                  <a:pt x="3776" y="2280"/>
                </a:cubicBezTo>
                <a:cubicBezTo>
                  <a:pt x="3001" y="2361"/>
                  <a:pt x="2706" y="2409"/>
                  <a:pt x="2682" y="2454"/>
                </a:cubicBezTo>
                <a:cubicBezTo>
                  <a:pt x="2665" y="2489"/>
                  <a:pt x="2722" y="2608"/>
                  <a:pt x="2808" y="2719"/>
                </a:cubicBezTo>
                <a:cubicBezTo>
                  <a:pt x="2961" y="2917"/>
                  <a:pt x="2973" y="2923"/>
                  <a:pt x="3250" y="2900"/>
                </a:cubicBezTo>
                <a:cubicBezTo>
                  <a:pt x="3717" y="2862"/>
                  <a:pt x="3751" y="2908"/>
                  <a:pt x="3398" y="3115"/>
                </a:cubicBezTo>
                <a:cubicBezTo>
                  <a:pt x="3216" y="3222"/>
                  <a:pt x="2963" y="3414"/>
                  <a:pt x="2840" y="3542"/>
                </a:cubicBezTo>
                <a:lnTo>
                  <a:pt x="2615" y="3775"/>
                </a:lnTo>
                <a:lnTo>
                  <a:pt x="2588" y="7876"/>
                </a:lnTo>
                <a:lnTo>
                  <a:pt x="2565" y="11976"/>
                </a:lnTo>
                <a:lnTo>
                  <a:pt x="2097" y="12168"/>
                </a:lnTo>
                <a:cubicBezTo>
                  <a:pt x="1144" y="12559"/>
                  <a:pt x="470" y="13033"/>
                  <a:pt x="234" y="13481"/>
                </a:cubicBezTo>
                <a:cubicBezTo>
                  <a:pt x="171" y="13601"/>
                  <a:pt x="80" y="13728"/>
                  <a:pt x="32" y="13763"/>
                </a:cubicBezTo>
                <a:cubicBezTo>
                  <a:pt x="20" y="13771"/>
                  <a:pt x="10" y="13865"/>
                  <a:pt x="0" y="14009"/>
                </a:cubicBezTo>
                <a:cubicBezTo>
                  <a:pt x="8" y="14260"/>
                  <a:pt x="18" y="14431"/>
                  <a:pt x="27" y="14438"/>
                </a:cubicBezTo>
                <a:cubicBezTo>
                  <a:pt x="264" y="14616"/>
                  <a:pt x="468" y="15065"/>
                  <a:pt x="536" y="15560"/>
                </a:cubicBezTo>
                <a:cubicBezTo>
                  <a:pt x="577" y="15861"/>
                  <a:pt x="655" y="16287"/>
                  <a:pt x="711" y="16507"/>
                </a:cubicBezTo>
                <a:cubicBezTo>
                  <a:pt x="854" y="17066"/>
                  <a:pt x="996" y="17790"/>
                  <a:pt x="1103" y="18490"/>
                </a:cubicBezTo>
                <a:cubicBezTo>
                  <a:pt x="1191" y="19073"/>
                  <a:pt x="1277" y="19205"/>
                  <a:pt x="1539" y="19168"/>
                </a:cubicBezTo>
                <a:cubicBezTo>
                  <a:pt x="1627" y="19155"/>
                  <a:pt x="1683" y="19017"/>
                  <a:pt x="1724" y="18705"/>
                </a:cubicBezTo>
                <a:cubicBezTo>
                  <a:pt x="1846" y="17763"/>
                  <a:pt x="2000" y="17017"/>
                  <a:pt x="2084" y="16985"/>
                </a:cubicBezTo>
                <a:cubicBezTo>
                  <a:pt x="2202" y="16940"/>
                  <a:pt x="2375" y="17118"/>
                  <a:pt x="2376" y="17286"/>
                </a:cubicBezTo>
                <a:cubicBezTo>
                  <a:pt x="2377" y="17411"/>
                  <a:pt x="2502" y="17761"/>
                  <a:pt x="2628" y="17994"/>
                </a:cubicBezTo>
                <a:cubicBezTo>
                  <a:pt x="2663" y="18057"/>
                  <a:pt x="2745" y="18095"/>
                  <a:pt x="2854" y="18095"/>
                </a:cubicBezTo>
                <a:cubicBezTo>
                  <a:pt x="2996" y="18095"/>
                  <a:pt x="3043" y="18040"/>
                  <a:pt x="3133" y="17766"/>
                </a:cubicBezTo>
                <a:cubicBezTo>
                  <a:pt x="3192" y="17585"/>
                  <a:pt x="3266" y="17421"/>
                  <a:pt x="3299" y="17401"/>
                </a:cubicBezTo>
                <a:cubicBezTo>
                  <a:pt x="3430" y="17322"/>
                  <a:pt x="3542" y="17416"/>
                  <a:pt x="3542" y="17607"/>
                </a:cubicBezTo>
                <a:cubicBezTo>
                  <a:pt x="3542" y="17717"/>
                  <a:pt x="3586" y="17840"/>
                  <a:pt x="3641" y="17879"/>
                </a:cubicBezTo>
                <a:cubicBezTo>
                  <a:pt x="3743" y="17950"/>
                  <a:pt x="3977" y="18548"/>
                  <a:pt x="4123" y="19117"/>
                </a:cubicBezTo>
                <a:cubicBezTo>
                  <a:pt x="4167" y="19288"/>
                  <a:pt x="4233" y="19455"/>
                  <a:pt x="4271" y="19490"/>
                </a:cubicBezTo>
                <a:cubicBezTo>
                  <a:pt x="4339" y="19552"/>
                  <a:pt x="4700" y="19583"/>
                  <a:pt x="4717" y="19527"/>
                </a:cubicBezTo>
                <a:cubicBezTo>
                  <a:pt x="4722" y="19512"/>
                  <a:pt x="4743" y="19417"/>
                  <a:pt x="4762" y="19316"/>
                </a:cubicBezTo>
                <a:cubicBezTo>
                  <a:pt x="4804" y="19093"/>
                  <a:pt x="4972" y="18559"/>
                  <a:pt x="5149" y="18095"/>
                </a:cubicBezTo>
                <a:cubicBezTo>
                  <a:pt x="5222" y="17905"/>
                  <a:pt x="5334" y="17609"/>
                  <a:pt x="5396" y="17438"/>
                </a:cubicBezTo>
                <a:cubicBezTo>
                  <a:pt x="5645" y="16762"/>
                  <a:pt x="5792" y="16782"/>
                  <a:pt x="5941" y="17511"/>
                </a:cubicBezTo>
                <a:cubicBezTo>
                  <a:pt x="6005" y="17822"/>
                  <a:pt x="6078" y="18200"/>
                  <a:pt x="6103" y="18350"/>
                </a:cubicBezTo>
                <a:cubicBezTo>
                  <a:pt x="6128" y="18501"/>
                  <a:pt x="6175" y="18665"/>
                  <a:pt x="6207" y="18715"/>
                </a:cubicBezTo>
                <a:cubicBezTo>
                  <a:pt x="6238" y="18765"/>
                  <a:pt x="6327" y="19176"/>
                  <a:pt x="6409" y="19627"/>
                </a:cubicBezTo>
                <a:cubicBezTo>
                  <a:pt x="6491" y="20079"/>
                  <a:pt x="6588" y="20486"/>
                  <a:pt x="6621" y="20531"/>
                </a:cubicBezTo>
                <a:cubicBezTo>
                  <a:pt x="6709" y="20654"/>
                  <a:pt x="7041" y="20640"/>
                  <a:pt x="7044" y="20512"/>
                </a:cubicBezTo>
                <a:cubicBezTo>
                  <a:pt x="7050" y="20204"/>
                  <a:pt x="7579" y="17780"/>
                  <a:pt x="7705" y="17475"/>
                </a:cubicBezTo>
                <a:cubicBezTo>
                  <a:pt x="7827" y="17183"/>
                  <a:pt x="7963" y="17314"/>
                  <a:pt x="8092" y="17847"/>
                </a:cubicBezTo>
                <a:cubicBezTo>
                  <a:pt x="8252" y="18501"/>
                  <a:pt x="8272" y="18533"/>
                  <a:pt x="8489" y="18533"/>
                </a:cubicBezTo>
                <a:cubicBezTo>
                  <a:pt x="8645" y="18533"/>
                  <a:pt x="8675" y="18470"/>
                  <a:pt x="8786" y="17940"/>
                </a:cubicBezTo>
                <a:cubicBezTo>
                  <a:pt x="8854" y="17614"/>
                  <a:pt x="8939" y="17285"/>
                  <a:pt x="8975" y="17208"/>
                </a:cubicBezTo>
                <a:cubicBezTo>
                  <a:pt x="9103" y="16931"/>
                  <a:pt x="9232" y="17058"/>
                  <a:pt x="9344" y="17566"/>
                </a:cubicBezTo>
                <a:cubicBezTo>
                  <a:pt x="9406" y="17847"/>
                  <a:pt x="9509" y="18258"/>
                  <a:pt x="9569" y="18479"/>
                </a:cubicBezTo>
                <a:cubicBezTo>
                  <a:pt x="9629" y="18699"/>
                  <a:pt x="9714" y="19074"/>
                  <a:pt x="9762" y="19313"/>
                </a:cubicBezTo>
                <a:cubicBezTo>
                  <a:pt x="9848" y="19736"/>
                  <a:pt x="9988" y="19889"/>
                  <a:pt x="10230" y="19833"/>
                </a:cubicBezTo>
                <a:cubicBezTo>
                  <a:pt x="10281" y="19822"/>
                  <a:pt x="10351" y="19644"/>
                  <a:pt x="10388" y="19438"/>
                </a:cubicBezTo>
                <a:cubicBezTo>
                  <a:pt x="10562" y="18470"/>
                  <a:pt x="10855" y="17324"/>
                  <a:pt x="10950" y="17227"/>
                </a:cubicBezTo>
                <a:cubicBezTo>
                  <a:pt x="11105" y="17071"/>
                  <a:pt x="11225" y="17185"/>
                  <a:pt x="11225" y="17485"/>
                </a:cubicBezTo>
                <a:cubicBezTo>
                  <a:pt x="11225" y="17650"/>
                  <a:pt x="11296" y="18303"/>
                  <a:pt x="11378" y="18935"/>
                </a:cubicBezTo>
                <a:cubicBezTo>
                  <a:pt x="11461" y="19567"/>
                  <a:pt x="11559" y="20412"/>
                  <a:pt x="11599" y="20813"/>
                </a:cubicBezTo>
                <a:cubicBezTo>
                  <a:pt x="11638" y="21214"/>
                  <a:pt x="11706" y="21563"/>
                  <a:pt x="11747" y="21588"/>
                </a:cubicBezTo>
                <a:cubicBezTo>
                  <a:pt x="11754" y="21593"/>
                  <a:pt x="11826" y="21596"/>
                  <a:pt x="11972" y="21600"/>
                </a:cubicBezTo>
                <a:cubicBezTo>
                  <a:pt x="12022" y="21596"/>
                  <a:pt x="12045" y="21593"/>
                  <a:pt x="12049" y="21588"/>
                </a:cubicBezTo>
                <a:cubicBezTo>
                  <a:pt x="12069" y="21563"/>
                  <a:pt x="12184" y="20648"/>
                  <a:pt x="12301" y="19555"/>
                </a:cubicBezTo>
                <a:cubicBezTo>
                  <a:pt x="12418" y="18461"/>
                  <a:pt x="12540" y="17467"/>
                  <a:pt x="12575" y="17347"/>
                </a:cubicBezTo>
                <a:cubicBezTo>
                  <a:pt x="12647" y="17097"/>
                  <a:pt x="12822" y="17069"/>
                  <a:pt x="12854" y="17301"/>
                </a:cubicBezTo>
                <a:cubicBezTo>
                  <a:pt x="12907" y="17681"/>
                  <a:pt x="13088" y="18562"/>
                  <a:pt x="13138" y="18669"/>
                </a:cubicBezTo>
                <a:cubicBezTo>
                  <a:pt x="13175" y="18750"/>
                  <a:pt x="13248" y="18788"/>
                  <a:pt x="13363" y="18788"/>
                </a:cubicBezTo>
                <a:cubicBezTo>
                  <a:pt x="13509" y="18788"/>
                  <a:pt x="13542" y="18735"/>
                  <a:pt x="13597" y="18396"/>
                </a:cubicBezTo>
                <a:cubicBezTo>
                  <a:pt x="13703" y="17738"/>
                  <a:pt x="13840" y="17051"/>
                  <a:pt x="14006" y="16381"/>
                </a:cubicBezTo>
                <a:cubicBezTo>
                  <a:pt x="14094" y="16030"/>
                  <a:pt x="14201" y="15505"/>
                  <a:pt x="14241" y="15214"/>
                </a:cubicBezTo>
                <a:cubicBezTo>
                  <a:pt x="14280" y="14923"/>
                  <a:pt x="14367" y="14549"/>
                  <a:pt x="14434" y="14384"/>
                </a:cubicBezTo>
                <a:cubicBezTo>
                  <a:pt x="14731" y="13647"/>
                  <a:pt x="13985" y="12800"/>
                  <a:pt x="12530" y="12222"/>
                </a:cubicBezTo>
                <a:lnTo>
                  <a:pt x="11909" y="11976"/>
                </a:lnTo>
                <a:lnTo>
                  <a:pt x="11909" y="9437"/>
                </a:lnTo>
                <a:cubicBezTo>
                  <a:pt x="11909" y="7667"/>
                  <a:pt x="11940" y="6891"/>
                  <a:pt x="12013" y="6875"/>
                </a:cubicBezTo>
                <a:cubicBezTo>
                  <a:pt x="12070" y="6861"/>
                  <a:pt x="12482" y="6984"/>
                  <a:pt x="12926" y="7147"/>
                </a:cubicBezTo>
                <a:cubicBezTo>
                  <a:pt x="13371" y="7309"/>
                  <a:pt x="13773" y="7442"/>
                  <a:pt x="13822" y="7442"/>
                </a:cubicBezTo>
                <a:cubicBezTo>
                  <a:pt x="13871" y="7442"/>
                  <a:pt x="14123" y="7361"/>
                  <a:pt x="14385" y="7261"/>
                </a:cubicBezTo>
                <a:lnTo>
                  <a:pt x="14862" y="7079"/>
                </a:lnTo>
                <a:lnTo>
                  <a:pt x="13858" y="6697"/>
                </a:lnTo>
                <a:cubicBezTo>
                  <a:pt x="13131" y="6420"/>
                  <a:pt x="12872" y="6299"/>
                  <a:pt x="12917" y="6255"/>
                </a:cubicBezTo>
                <a:cubicBezTo>
                  <a:pt x="12970" y="6203"/>
                  <a:pt x="13039" y="6214"/>
                  <a:pt x="13367" y="6326"/>
                </a:cubicBezTo>
                <a:cubicBezTo>
                  <a:pt x="13581" y="6398"/>
                  <a:pt x="13811" y="6457"/>
                  <a:pt x="13876" y="6457"/>
                </a:cubicBezTo>
                <a:cubicBezTo>
                  <a:pt x="14022" y="6457"/>
                  <a:pt x="14826" y="6164"/>
                  <a:pt x="14826" y="6111"/>
                </a:cubicBezTo>
                <a:cubicBezTo>
                  <a:pt x="14826" y="6090"/>
                  <a:pt x="14389" y="5909"/>
                  <a:pt x="13853" y="5709"/>
                </a:cubicBezTo>
                <a:cubicBezTo>
                  <a:pt x="13207" y="5468"/>
                  <a:pt x="12881" y="5318"/>
                  <a:pt x="12881" y="5265"/>
                </a:cubicBezTo>
                <a:cubicBezTo>
                  <a:pt x="12881" y="5161"/>
                  <a:pt x="13021" y="5130"/>
                  <a:pt x="13174" y="5199"/>
                </a:cubicBezTo>
                <a:cubicBezTo>
                  <a:pt x="13350" y="5278"/>
                  <a:pt x="13464" y="5267"/>
                  <a:pt x="13826" y="5135"/>
                </a:cubicBezTo>
                <a:cubicBezTo>
                  <a:pt x="14007" y="5069"/>
                  <a:pt x="14337" y="4999"/>
                  <a:pt x="14565" y="4978"/>
                </a:cubicBezTo>
                <a:cubicBezTo>
                  <a:pt x="14906" y="4946"/>
                  <a:pt x="14978" y="4922"/>
                  <a:pt x="15019" y="4834"/>
                </a:cubicBezTo>
                <a:cubicBezTo>
                  <a:pt x="15075" y="4715"/>
                  <a:pt x="15234" y="4680"/>
                  <a:pt x="15393" y="4751"/>
                </a:cubicBezTo>
                <a:cubicBezTo>
                  <a:pt x="15452" y="4778"/>
                  <a:pt x="15664" y="5026"/>
                  <a:pt x="15861" y="5300"/>
                </a:cubicBezTo>
                <a:cubicBezTo>
                  <a:pt x="16112" y="5650"/>
                  <a:pt x="16257" y="5800"/>
                  <a:pt x="16356" y="5800"/>
                </a:cubicBezTo>
                <a:cubicBezTo>
                  <a:pt x="16433" y="5800"/>
                  <a:pt x="16737" y="5774"/>
                  <a:pt x="17027" y="5743"/>
                </a:cubicBezTo>
                <a:cubicBezTo>
                  <a:pt x="17599" y="5680"/>
                  <a:pt x="17623" y="5662"/>
                  <a:pt x="17445" y="5422"/>
                </a:cubicBezTo>
                <a:cubicBezTo>
                  <a:pt x="17368" y="5318"/>
                  <a:pt x="17368" y="5270"/>
                  <a:pt x="17450" y="5240"/>
                </a:cubicBezTo>
                <a:cubicBezTo>
                  <a:pt x="17635" y="5171"/>
                  <a:pt x="17774" y="5282"/>
                  <a:pt x="18134" y="5799"/>
                </a:cubicBezTo>
                <a:lnTo>
                  <a:pt x="18471" y="6282"/>
                </a:lnTo>
                <a:lnTo>
                  <a:pt x="18845" y="6258"/>
                </a:lnTo>
                <a:cubicBezTo>
                  <a:pt x="19052" y="6246"/>
                  <a:pt x="19368" y="6214"/>
                  <a:pt x="19547" y="6185"/>
                </a:cubicBezTo>
                <a:lnTo>
                  <a:pt x="19876" y="6133"/>
                </a:lnTo>
                <a:lnTo>
                  <a:pt x="19583" y="5724"/>
                </a:lnTo>
                <a:cubicBezTo>
                  <a:pt x="19396" y="5463"/>
                  <a:pt x="19325" y="5302"/>
                  <a:pt x="19385" y="5280"/>
                </a:cubicBezTo>
                <a:cubicBezTo>
                  <a:pt x="19436" y="5261"/>
                  <a:pt x="19923" y="5199"/>
                  <a:pt x="20470" y="5142"/>
                </a:cubicBezTo>
                <a:cubicBezTo>
                  <a:pt x="21016" y="5084"/>
                  <a:pt x="21492" y="5028"/>
                  <a:pt x="21523" y="5017"/>
                </a:cubicBezTo>
                <a:cubicBezTo>
                  <a:pt x="21600" y="4988"/>
                  <a:pt x="21372" y="4592"/>
                  <a:pt x="21253" y="4547"/>
                </a:cubicBezTo>
                <a:cubicBezTo>
                  <a:pt x="21190" y="4523"/>
                  <a:pt x="20697" y="4555"/>
                  <a:pt x="19822" y="4642"/>
                </a:cubicBezTo>
                <a:cubicBezTo>
                  <a:pt x="18841" y="4738"/>
                  <a:pt x="18442" y="4764"/>
                  <a:pt x="18309" y="4738"/>
                </a:cubicBezTo>
                <a:cubicBezTo>
                  <a:pt x="18054" y="4687"/>
                  <a:pt x="18160" y="4648"/>
                  <a:pt x="18692" y="4598"/>
                </a:cubicBezTo>
                <a:cubicBezTo>
                  <a:pt x="19378" y="4533"/>
                  <a:pt x="19404" y="4518"/>
                  <a:pt x="19236" y="4275"/>
                </a:cubicBezTo>
                <a:cubicBezTo>
                  <a:pt x="19157" y="4160"/>
                  <a:pt x="19058" y="4053"/>
                  <a:pt x="19016" y="4037"/>
                </a:cubicBezTo>
                <a:cubicBezTo>
                  <a:pt x="18974" y="4021"/>
                  <a:pt x="18361" y="4067"/>
                  <a:pt x="17657" y="4138"/>
                </a:cubicBezTo>
                <a:cubicBezTo>
                  <a:pt x="16199" y="4286"/>
                  <a:pt x="16193" y="4286"/>
                  <a:pt x="15937" y="4216"/>
                </a:cubicBezTo>
                <a:cubicBezTo>
                  <a:pt x="15755" y="4166"/>
                  <a:pt x="15760" y="4162"/>
                  <a:pt x="16018" y="4125"/>
                </a:cubicBezTo>
                <a:cubicBezTo>
                  <a:pt x="16300" y="4084"/>
                  <a:pt x="16350" y="3994"/>
                  <a:pt x="16198" y="3794"/>
                </a:cubicBezTo>
                <a:cubicBezTo>
                  <a:pt x="16160" y="3744"/>
                  <a:pt x="16181" y="3637"/>
                  <a:pt x="16243" y="3557"/>
                </a:cubicBezTo>
                <a:cubicBezTo>
                  <a:pt x="16378" y="3384"/>
                  <a:pt x="16336" y="3319"/>
                  <a:pt x="16090" y="3319"/>
                </a:cubicBezTo>
                <a:cubicBezTo>
                  <a:pt x="15810" y="3319"/>
                  <a:pt x="15769" y="3255"/>
                  <a:pt x="16014" y="3196"/>
                </a:cubicBezTo>
                <a:cubicBezTo>
                  <a:pt x="16216" y="3147"/>
                  <a:pt x="16349" y="3153"/>
                  <a:pt x="17454" y="3267"/>
                </a:cubicBezTo>
                <a:cubicBezTo>
                  <a:pt x="19091" y="3435"/>
                  <a:pt x="19047" y="3438"/>
                  <a:pt x="19214" y="3182"/>
                </a:cubicBezTo>
                <a:cubicBezTo>
                  <a:pt x="19289" y="3067"/>
                  <a:pt x="19349" y="2957"/>
                  <a:pt x="19349" y="2937"/>
                </a:cubicBezTo>
                <a:cubicBezTo>
                  <a:pt x="19349" y="2918"/>
                  <a:pt x="19110" y="2876"/>
                  <a:pt x="18818" y="2843"/>
                </a:cubicBezTo>
                <a:cubicBezTo>
                  <a:pt x="18272" y="2781"/>
                  <a:pt x="18100" y="2716"/>
                  <a:pt x="18372" y="2677"/>
                </a:cubicBezTo>
                <a:cubicBezTo>
                  <a:pt x="18458" y="2665"/>
                  <a:pt x="19116" y="2714"/>
                  <a:pt x="19840" y="2787"/>
                </a:cubicBezTo>
                <a:cubicBezTo>
                  <a:pt x="20563" y="2860"/>
                  <a:pt x="21193" y="2912"/>
                  <a:pt x="21235" y="2902"/>
                </a:cubicBezTo>
                <a:cubicBezTo>
                  <a:pt x="21347" y="2876"/>
                  <a:pt x="21575" y="2496"/>
                  <a:pt x="21514" y="2436"/>
                </a:cubicBezTo>
                <a:cubicBezTo>
                  <a:pt x="21484" y="2407"/>
                  <a:pt x="21012" y="2339"/>
                  <a:pt x="20420" y="2280"/>
                </a:cubicBezTo>
                <a:cubicBezTo>
                  <a:pt x="19848" y="2223"/>
                  <a:pt x="19362" y="2159"/>
                  <a:pt x="19340" y="2137"/>
                </a:cubicBezTo>
                <a:cubicBezTo>
                  <a:pt x="19318" y="2115"/>
                  <a:pt x="19429" y="1923"/>
                  <a:pt x="19583" y="1709"/>
                </a:cubicBezTo>
                <a:cubicBezTo>
                  <a:pt x="19737" y="1496"/>
                  <a:pt x="19838" y="1306"/>
                  <a:pt x="19804" y="1287"/>
                </a:cubicBezTo>
                <a:cubicBezTo>
                  <a:pt x="19737" y="1249"/>
                  <a:pt x="18943" y="1167"/>
                  <a:pt x="18642" y="1167"/>
                </a:cubicBezTo>
                <a:cubicBezTo>
                  <a:pt x="18487" y="1167"/>
                  <a:pt x="18403" y="1241"/>
                  <a:pt x="18134" y="1632"/>
                </a:cubicBezTo>
                <a:cubicBezTo>
                  <a:pt x="17823" y="2082"/>
                  <a:pt x="17602" y="2260"/>
                  <a:pt x="17432" y="2196"/>
                </a:cubicBezTo>
                <a:cubicBezTo>
                  <a:pt x="17386" y="2179"/>
                  <a:pt x="17403" y="2079"/>
                  <a:pt x="17468" y="1975"/>
                </a:cubicBezTo>
                <a:cubicBezTo>
                  <a:pt x="17545" y="1849"/>
                  <a:pt x="17554" y="1772"/>
                  <a:pt x="17490" y="1748"/>
                </a:cubicBezTo>
                <a:cubicBezTo>
                  <a:pt x="17379" y="1706"/>
                  <a:pt x="16314" y="1617"/>
                  <a:pt x="16243" y="1643"/>
                </a:cubicBezTo>
                <a:cubicBezTo>
                  <a:pt x="16217" y="1653"/>
                  <a:pt x="16037" y="1883"/>
                  <a:pt x="15843" y="2154"/>
                </a:cubicBezTo>
                <a:cubicBezTo>
                  <a:pt x="15511" y="2614"/>
                  <a:pt x="15321" y="2756"/>
                  <a:pt x="15073" y="2724"/>
                </a:cubicBezTo>
                <a:cubicBezTo>
                  <a:pt x="15018" y="2718"/>
                  <a:pt x="14984" y="2661"/>
                  <a:pt x="15001" y="2599"/>
                </a:cubicBezTo>
                <a:cubicBezTo>
                  <a:pt x="15029" y="2498"/>
                  <a:pt x="15004" y="2487"/>
                  <a:pt x="14682" y="2464"/>
                </a:cubicBezTo>
                <a:cubicBezTo>
                  <a:pt x="14486" y="2451"/>
                  <a:pt x="14162" y="2384"/>
                  <a:pt x="13957" y="2314"/>
                </a:cubicBezTo>
                <a:cubicBezTo>
                  <a:pt x="13591" y="2190"/>
                  <a:pt x="13244" y="2152"/>
                  <a:pt x="13124" y="2225"/>
                </a:cubicBezTo>
                <a:cubicBezTo>
                  <a:pt x="13039" y="2276"/>
                  <a:pt x="12881" y="2234"/>
                  <a:pt x="12881" y="2159"/>
                </a:cubicBezTo>
                <a:cubicBezTo>
                  <a:pt x="12881" y="2124"/>
                  <a:pt x="13318" y="1933"/>
                  <a:pt x="13853" y="1733"/>
                </a:cubicBezTo>
                <a:cubicBezTo>
                  <a:pt x="14389" y="1533"/>
                  <a:pt x="14826" y="1348"/>
                  <a:pt x="14826" y="1323"/>
                </a:cubicBezTo>
                <a:cubicBezTo>
                  <a:pt x="14826" y="1243"/>
                  <a:pt x="14135" y="985"/>
                  <a:pt x="13921" y="985"/>
                </a:cubicBezTo>
                <a:cubicBezTo>
                  <a:pt x="13809" y="985"/>
                  <a:pt x="13550" y="1045"/>
                  <a:pt x="13349" y="1118"/>
                </a:cubicBezTo>
                <a:cubicBezTo>
                  <a:pt x="13035" y="1233"/>
                  <a:pt x="12977" y="1243"/>
                  <a:pt x="12922" y="1189"/>
                </a:cubicBezTo>
                <a:cubicBezTo>
                  <a:pt x="12874" y="1142"/>
                  <a:pt x="13105" y="1030"/>
                  <a:pt x="13840" y="750"/>
                </a:cubicBezTo>
                <a:cubicBezTo>
                  <a:pt x="14382" y="543"/>
                  <a:pt x="14826" y="363"/>
                  <a:pt x="14826" y="350"/>
                </a:cubicBezTo>
                <a:cubicBezTo>
                  <a:pt x="14826" y="296"/>
                  <a:pt x="14013" y="0"/>
                  <a:pt x="13867" y="0"/>
                </a:cubicBezTo>
                <a:cubicBezTo>
                  <a:pt x="13781" y="0"/>
                  <a:pt x="13351" y="134"/>
                  <a:pt x="12908" y="299"/>
                </a:cubicBezTo>
                <a:lnTo>
                  <a:pt x="12103" y="600"/>
                </a:lnTo>
                <a:lnTo>
                  <a:pt x="11297" y="299"/>
                </a:lnTo>
                <a:cubicBezTo>
                  <a:pt x="10854" y="134"/>
                  <a:pt x="10429" y="0"/>
                  <a:pt x="10352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rm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Terms</a:t>
            </a:r>
          </a:p>
        </p:txBody>
      </p:sp>
      <p:sp>
        <p:nvSpPr>
          <p:cNvPr id="143" name="Snow…"/>
          <p:cNvSpPr txBox="1">
            <a:spLocks noGrp="1"/>
          </p:cNvSpPr>
          <p:nvPr>
            <p:ph type="body" sz="half" idx="4294967295"/>
          </p:nvPr>
        </p:nvSpPr>
        <p:spPr>
          <a:xfrm>
            <a:off x="2049534" y="2145626"/>
            <a:ext cx="5577181" cy="5079540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Snow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Freezing Rain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Wind Chill Index</a:t>
            </a:r>
          </a:p>
        </p:txBody>
      </p:sp>
      <p:sp>
        <p:nvSpPr>
          <p:cNvPr id="144" name="Ice…"/>
          <p:cNvSpPr txBox="1"/>
          <p:nvPr/>
        </p:nvSpPr>
        <p:spPr>
          <a:xfrm>
            <a:off x="7391420" y="2145626"/>
            <a:ext cx="4246629" cy="507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3200" b="0">
                <a:solidFill>
                  <a:srgbClr val="000000"/>
                </a:solidFill>
              </a:defRPr>
            </a:pPr>
            <a:r>
              <a:t>Ice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200" b="0">
                <a:solidFill>
                  <a:srgbClr val="000000"/>
                </a:solidFill>
              </a:defRPr>
            </a:pPr>
            <a:r>
              <a:t>Black Ice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200" b="0">
                <a:solidFill>
                  <a:srgbClr val="000000"/>
                </a:solidFill>
              </a:defRPr>
            </a:pPr>
            <a:r>
              <a:t>Blizzards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now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Snow</a:t>
            </a:r>
          </a:p>
        </p:txBody>
      </p:sp>
      <p:sp>
        <p:nvSpPr>
          <p:cNvPr id="149" name="Snowflakes are clusters of ice crystals that form when precipitation (rain) reaches freezing temperature (0°C or below)  and falls from a cloud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82396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</a:defRPr>
            </a:lvl1pPr>
          </a:lstStyle>
          <a:p>
            <a:r>
              <a:t>Snowflakes are clusters of ice crystals that form when precipitation (rain) reaches freezing temperature (0°C or below)​ and falls from a cloud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Freezing Rain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Freezing Rain</a:t>
            </a:r>
          </a:p>
        </p:txBody>
      </p:sp>
      <p:sp>
        <p:nvSpPr>
          <p:cNvPr id="154" name="Precipitation that falls as a supercooled water droplet until it strikes a cold surface, at which point it freezes almost instantly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78980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</a:defRPr>
            </a:lvl1pPr>
          </a:lstStyle>
          <a:p>
            <a:r>
              <a:t>Precipitation that falls as a supercooled water droplet until it strikes a cold surface, at which point it freezes almost instantly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Wind Chill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Wind Chill</a:t>
            </a:r>
          </a:p>
        </p:txBody>
      </p:sp>
      <p:sp>
        <p:nvSpPr>
          <p:cNvPr id="159" name="Is the temperature your body feels when the air temperature is combined with the wind speed…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5080223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Is the temperature your body feels when the air temperature is combined with the wind speed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As wind speed increases, it can carry heat away from your body much more quickly, causing skin temperature to drop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675" y="-4661"/>
            <a:ext cx="13018248" cy="889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I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Ice</a:t>
            </a:r>
          </a:p>
        </p:txBody>
      </p:sp>
      <p:sp>
        <p:nvSpPr>
          <p:cNvPr id="164" name="Can form anywhere when water freezes over…"/>
          <p:cNvSpPr txBox="1">
            <a:spLocks noGrp="1"/>
          </p:cNvSpPr>
          <p:nvPr>
            <p:ph type="body" idx="4294967295"/>
          </p:nvPr>
        </p:nvSpPr>
        <p:spPr>
          <a:xfrm>
            <a:off x="952500" y="873703"/>
            <a:ext cx="11099800" cy="5080533"/>
          </a:xfrm>
          <a:prstGeom prst="rect">
            <a:avLst/>
          </a:prstGeom>
        </p:spPr>
        <p:txBody>
          <a:bodyPr/>
          <a:lstStyle/>
          <a:p>
            <a:pPr>
              <a:buClrTx/>
              <a:defRPr>
                <a:solidFill>
                  <a:srgbClr val="000000"/>
                </a:solidFill>
              </a:defRPr>
            </a:pPr>
            <a:r>
              <a:t>Can form anywhere when water freezes over</a:t>
            </a:r>
          </a:p>
          <a:p>
            <a:pPr>
              <a:buClrTx/>
              <a:defRPr>
                <a:solidFill>
                  <a:srgbClr val="000000"/>
                </a:solidFill>
              </a:defRPr>
            </a:pPr>
            <a:r>
              <a:t>Can form as icicles on trees, houses, etc.</a:t>
            </a:r>
          </a:p>
        </p:txBody>
      </p:sp>
      <p:pic>
        <p:nvPicPr>
          <p:cNvPr id="165" name="Icicles.Ashland.2.15.10.derekstoner-1024x768.jpg" descr="Icicles.Ashland.2.15.10.derekstoner-1024x768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8274" y="4880646"/>
            <a:ext cx="4985353" cy="3739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8728" y="4701518"/>
            <a:ext cx="4482307" cy="2793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587</Words>
  <Application>Microsoft Macintosh PowerPoint</Application>
  <PresentationFormat>Custom</PresentationFormat>
  <Paragraphs>132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Helvetica Neue</vt:lpstr>
      <vt:lpstr>Helvetica Neue Light</vt:lpstr>
      <vt:lpstr>Helvetica Neue Medium</vt:lpstr>
      <vt:lpstr>Black</vt:lpstr>
      <vt:lpstr>Preparing for a Canadian Winter</vt:lpstr>
      <vt:lpstr>Quick Discussion</vt:lpstr>
      <vt:lpstr>Canadian Winter</vt:lpstr>
      <vt:lpstr>Temperatures in Windsor</vt:lpstr>
      <vt:lpstr>Terms</vt:lpstr>
      <vt:lpstr>Snow</vt:lpstr>
      <vt:lpstr>Freezing Rain</vt:lpstr>
      <vt:lpstr>Wind Chill</vt:lpstr>
      <vt:lpstr>Ice</vt:lpstr>
      <vt:lpstr>Black Ice</vt:lpstr>
      <vt:lpstr>Blizzard</vt:lpstr>
      <vt:lpstr>Driving Safety</vt:lpstr>
      <vt:lpstr>Biking Safety</vt:lpstr>
      <vt:lpstr>Clothing</vt:lpstr>
      <vt:lpstr>Good Brands</vt:lpstr>
      <vt:lpstr>Where to Shop</vt:lpstr>
      <vt:lpstr>Cheaper Alternatives</vt:lpstr>
      <vt:lpstr>Cough &amp; Sneeze Etiquette</vt:lpstr>
      <vt:lpstr>Hand Hygiene</vt:lpstr>
      <vt:lpstr>Hand Hygiene</vt:lpstr>
      <vt:lpstr>Personal Hygiene</vt:lpstr>
      <vt:lpstr>Personal Hygiene</vt:lpstr>
      <vt:lpstr>Personal Hygiene</vt:lpstr>
      <vt:lpstr>Real Shower vs. Shower in a Can</vt:lpstr>
      <vt:lpstr>PowerPoint Presentation</vt:lpstr>
      <vt:lpstr>Tips</vt:lpstr>
      <vt:lpstr>PowerPoint Presentation</vt:lpstr>
      <vt:lpstr>PowerPoint Presentation</vt:lpstr>
      <vt:lpstr>Tobogganing</vt:lpstr>
      <vt:lpstr>Ice Skating</vt:lpstr>
      <vt:lpstr>Skiing &amp; Snowboarding</vt:lpstr>
      <vt:lpstr>Making Snowmen &amp; Snow Angels</vt:lpstr>
      <vt:lpstr>Visit a Sugar Bush</vt:lpstr>
      <vt:lpstr>Summary</vt:lpstr>
      <vt:lpstr>Dress the ISC Nursing Students!</vt:lpstr>
      <vt:lpstr>Kahoot!</vt:lpstr>
      <vt:lpstr>Time for Questions!!!</vt:lpstr>
      <vt:lpstr>Thank 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Preparing for a Canadian Winter</dc:title>
  <cp:lastModifiedBy>Jenna Pinkney</cp:lastModifiedBy>
  <cp:revision>3</cp:revision>
  <dcterms:modified xsi:type="dcterms:W3CDTF">2018-11-08T13:58:46Z</dcterms:modified>
</cp:coreProperties>
</file>